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65" r:id="rId14"/>
    <p:sldId id="307" r:id="rId15"/>
    <p:sldId id="271" r:id="rId16"/>
    <p:sldId id="272" r:id="rId17"/>
    <p:sldId id="273" r:id="rId18"/>
    <p:sldId id="274" r:id="rId19"/>
    <p:sldId id="306" r:id="rId20"/>
    <p:sldId id="290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2" r:id="rId36"/>
    <p:sldId id="293" r:id="rId37"/>
    <p:sldId id="294" r:id="rId38"/>
    <p:sldId id="295" r:id="rId39"/>
    <p:sldId id="296" r:id="rId40"/>
    <p:sldId id="300" r:id="rId41"/>
    <p:sldId id="297" r:id="rId42"/>
    <p:sldId id="308" r:id="rId43"/>
    <p:sldId id="298" r:id="rId44"/>
    <p:sldId id="299" r:id="rId45"/>
    <p:sldId id="301" r:id="rId46"/>
    <p:sldId id="302" r:id="rId47"/>
    <p:sldId id="303" r:id="rId48"/>
    <p:sldId id="304" r:id="rId49"/>
    <p:sldId id="305" r:id="rId50"/>
    <p:sldId id="309" r:id="rId51"/>
    <p:sldId id="310" r:id="rId52"/>
    <p:sldId id="311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99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53"/>
    <p:restoredTop sz="94613"/>
  </p:normalViewPr>
  <p:slideViewPr>
    <p:cSldViewPr snapToGrid="0" snapToObjects="1" showGuides="1">
      <p:cViewPr varScale="1">
        <p:scale>
          <a:sx n="131" d="100"/>
          <a:sy n="131" d="100"/>
        </p:scale>
        <p:origin x="192" y="600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31.png>
</file>

<file path=ppt/media/image32.png>
</file>

<file path=ppt/media/image36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0FD87-38D4-A941-8CC4-5658806C259F}" type="datetimeFigureOut">
              <a:rPr lang="en-US" smtClean="0"/>
              <a:t>11/1/18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8E86EC-7862-2541-B146-9C93BE66F7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892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9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689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29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34185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6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33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56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05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5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72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20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731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3BCFF-E019-134C-9967-B23A2AEB229A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125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em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0918" y="1122363"/>
            <a:ext cx="9377082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Translation: Phrase-Based Translation and Decoding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slides from Philipp Koehn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</a:t>
            </a:r>
            <a:r>
              <a:rPr lang="en-US" dirty="0" err="1"/>
              <a:t>梅約納</a:t>
            </a:r>
            <a:endParaRPr lang="en-US" dirty="0"/>
          </a:p>
          <a:p>
            <a:r>
              <a:rPr lang="en-US" dirty="0" err="1"/>
              <a:t>Nanyun</a:t>
            </a:r>
            <a:r>
              <a:rPr lang="en-US" dirty="0"/>
              <a:t> (Violet) Peng -- </a:t>
            </a:r>
            <a:r>
              <a:rPr lang="ja-JP" altLang="en-US"/>
              <a:t>彭楠赟</a:t>
            </a:r>
            <a:endParaRPr lang="en-US" dirty="0"/>
          </a:p>
          <a:p>
            <a:r>
              <a:rPr lang="en-US" dirty="0"/>
              <a:t>November 2/7, 2018</a:t>
            </a:r>
          </a:p>
        </p:txBody>
      </p:sp>
    </p:spTree>
    <p:extLst>
      <p:ext uri="{BB962C8B-B14F-4D97-AF65-F5344CB8AC3E}">
        <p14:creationId xmlns:p14="http://schemas.microsoft.com/office/powerpoint/2010/main" val="1671012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71" name="Table"/>
          <p:cNvGraphicFramePr/>
          <p:nvPr>
            <p:extLst>
              <p:ext uri="{D42A27DB-BD31-4B8C-83A1-F6EECF244321}">
                <p14:modId xmlns:p14="http://schemas.microsoft.com/office/powerpoint/2010/main" val="1111926115"/>
              </p:ext>
            </p:extLst>
          </p:nvPr>
        </p:nvGraphicFramePr>
        <p:xfrm>
          <a:off x="6626033" y="2958316"/>
          <a:ext cx="3834375" cy="3627120"/>
        </p:xfrm>
        <a:graphic>
          <a:graphicData uri="http://schemas.openxmlformats.org/drawingml/2006/table">
            <a:tbl>
              <a:tblPr/>
              <a:tblGrid>
                <a:gridCol w="4268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43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68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68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43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687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687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437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687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183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 dirty="0"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472" name="Mary…"/>
          <p:cNvSpPr txBox="1"/>
          <p:nvPr/>
        </p:nvSpPr>
        <p:spPr>
          <a:xfrm>
            <a:off x="380368" y="2364254"/>
            <a:ext cx="586056" cy="31700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Mary</a:t>
            </a:r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endParaRPr lang="en-US" sz="15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did</a:t>
            </a:r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br>
              <a:rPr lang="en-US" sz="1500" dirty="0"/>
            </a:br>
            <a:r>
              <a:rPr sz="1500" dirty="0"/>
              <a:t>not</a:t>
            </a:r>
          </a:p>
          <a:p>
            <a:pPr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endParaRPr sz="13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endParaRPr lang="en-US" sz="15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slap</a:t>
            </a:r>
          </a:p>
          <a:p>
            <a:pPr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endParaRPr sz="13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the</a:t>
            </a:r>
          </a:p>
          <a:p>
            <a:pPr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endParaRPr sz="13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green</a:t>
            </a:r>
          </a:p>
          <a:p>
            <a:pPr>
              <a:defRPr sz="1100">
                <a:latin typeface="Helvetica"/>
                <a:ea typeface="Helvetica"/>
                <a:cs typeface="Helvetica"/>
                <a:sym typeface="Helvetica"/>
              </a:defRPr>
            </a:pPr>
            <a:endParaRPr sz="11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witch</a:t>
            </a:r>
          </a:p>
        </p:txBody>
      </p:sp>
      <p:sp>
        <p:nvSpPr>
          <p:cNvPr id="1473" name="Maria    no     dió   una  bofetada  a     la    bruja   verde"/>
          <p:cNvSpPr txBox="1"/>
          <p:nvPr/>
        </p:nvSpPr>
        <p:spPr>
          <a:xfrm>
            <a:off x="6635897" y="2617135"/>
            <a:ext cx="4011674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Maria    no     dió   una  bofetada  a     </a:t>
            </a:r>
            <a:r>
              <a:rPr lang="en-US" dirty="0"/>
              <a:t> </a:t>
            </a:r>
            <a:r>
              <a:rPr dirty="0"/>
              <a:t>la    </a:t>
            </a:r>
            <a:r>
              <a:rPr lang="en-US" dirty="0"/>
              <a:t>   </a:t>
            </a:r>
            <a:r>
              <a:rPr dirty="0"/>
              <a:t>bruja   verde</a:t>
            </a:r>
          </a:p>
        </p:txBody>
      </p:sp>
      <p:sp>
        <p:nvSpPr>
          <p:cNvPr id="1474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475" name="Find contiguous blocks that respect alignment"/>
          <p:cNvSpPr txBox="1"/>
          <p:nvPr/>
        </p:nvSpPr>
        <p:spPr>
          <a:xfrm>
            <a:off x="3680353" y="927992"/>
            <a:ext cx="4862868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Find contiguous blocks that respect alignment</a:t>
            </a:r>
          </a:p>
        </p:txBody>
      </p:sp>
      <p:sp>
        <p:nvSpPr>
          <p:cNvPr id="1476" name="A block can’t contain a word that is aligned outside that block"/>
          <p:cNvSpPr txBox="1"/>
          <p:nvPr/>
        </p:nvSpPr>
        <p:spPr>
          <a:xfrm>
            <a:off x="3146953" y="1385192"/>
            <a:ext cx="6544546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A block can’t contain a word that is aligned outside that block</a:t>
            </a:r>
          </a:p>
        </p:txBody>
      </p:sp>
      <p:sp>
        <p:nvSpPr>
          <p:cNvPr id="1477" name="Rectangle"/>
          <p:cNvSpPr/>
          <p:nvPr/>
        </p:nvSpPr>
        <p:spPr>
          <a:xfrm>
            <a:off x="6626033" y="3002060"/>
            <a:ext cx="449874" cy="43686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78" name="Rectangle"/>
          <p:cNvSpPr/>
          <p:nvPr/>
        </p:nvSpPr>
        <p:spPr>
          <a:xfrm>
            <a:off x="7045132" y="3433206"/>
            <a:ext cx="449874" cy="1063050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79" name="Rectangle"/>
          <p:cNvSpPr/>
          <p:nvPr/>
        </p:nvSpPr>
        <p:spPr>
          <a:xfrm>
            <a:off x="7045132" y="3472175"/>
            <a:ext cx="449874" cy="477129"/>
          </a:xfrm>
          <a:prstGeom prst="rect">
            <a:avLst/>
          </a:prstGeom>
          <a:ln w="57150">
            <a:solidFill>
              <a:srgbClr val="FF26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80" name="Rectangle"/>
          <p:cNvSpPr/>
          <p:nvPr/>
        </p:nvSpPr>
        <p:spPr>
          <a:xfrm>
            <a:off x="7491440" y="4554619"/>
            <a:ext cx="854042" cy="436861"/>
          </a:xfrm>
          <a:prstGeom prst="rect">
            <a:avLst/>
          </a:prstGeom>
          <a:ln w="57150">
            <a:solidFill>
              <a:srgbClr val="FF26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81" name="Rectangle"/>
          <p:cNvSpPr/>
          <p:nvPr/>
        </p:nvSpPr>
        <p:spPr>
          <a:xfrm>
            <a:off x="7075907" y="3987333"/>
            <a:ext cx="828483" cy="508923"/>
          </a:xfrm>
          <a:prstGeom prst="rect">
            <a:avLst/>
          </a:prstGeom>
          <a:ln w="57150">
            <a:solidFill>
              <a:srgbClr val="FF26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grpSp>
        <p:nvGrpSpPr>
          <p:cNvPr id="1484" name="Group"/>
          <p:cNvGrpSpPr/>
          <p:nvPr/>
        </p:nvGrpSpPr>
        <p:grpSpPr>
          <a:xfrm>
            <a:off x="3202221" y="2758576"/>
            <a:ext cx="1368258" cy="677137"/>
            <a:chOff x="-1" y="45303"/>
            <a:chExt cx="1368257" cy="677136"/>
          </a:xfrm>
        </p:grpSpPr>
        <p:sp>
          <p:nvSpPr>
            <p:cNvPr id="1482" name="Good"/>
            <p:cNvSpPr txBox="1"/>
            <p:nvPr/>
          </p:nvSpPr>
          <p:spPr>
            <a:xfrm>
              <a:off x="421891" y="45303"/>
              <a:ext cx="674863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00F9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Good</a:t>
              </a:r>
            </a:p>
          </p:txBody>
        </p:sp>
        <p:sp>
          <p:nvSpPr>
            <p:cNvPr id="1483" name="(Maria, Mary)"/>
            <p:cNvSpPr txBox="1"/>
            <p:nvPr/>
          </p:nvSpPr>
          <p:spPr>
            <a:xfrm>
              <a:off x="-1" y="373306"/>
              <a:ext cx="1368257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(Maria, Mary)</a:t>
              </a:r>
            </a:p>
          </p:txBody>
        </p:sp>
      </p:grpSp>
      <p:grpSp>
        <p:nvGrpSpPr>
          <p:cNvPr id="1487" name="Group"/>
          <p:cNvGrpSpPr/>
          <p:nvPr/>
        </p:nvGrpSpPr>
        <p:grpSpPr>
          <a:xfrm>
            <a:off x="3166562" y="3585936"/>
            <a:ext cx="1233349" cy="621267"/>
            <a:chOff x="0" y="45303"/>
            <a:chExt cx="1233348" cy="621266"/>
          </a:xfrm>
        </p:grpSpPr>
        <p:sp>
          <p:nvSpPr>
            <p:cNvPr id="1485" name="Good"/>
            <p:cNvSpPr txBox="1"/>
            <p:nvPr/>
          </p:nvSpPr>
          <p:spPr>
            <a:xfrm>
              <a:off x="432152" y="45303"/>
              <a:ext cx="674863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00F9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Good</a:t>
              </a:r>
            </a:p>
          </p:txBody>
        </p:sp>
        <p:sp>
          <p:nvSpPr>
            <p:cNvPr id="1486" name="(no, did not)"/>
            <p:cNvSpPr txBox="1"/>
            <p:nvPr/>
          </p:nvSpPr>
          <p:spPr>
            <a:xfrm>
              <a:off x="0" y="317437"/>
              <a:ext cx="1233348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(no, did not)</a:t>
              </a:r>
            </a:p>
          </p:txBody>
        </p:sp>
      </p:grpSp>
      <p:grpSp>
        <p:nvGrpSpPr>
          <p:cNvPr id="1490" name="Group"/>
          <p:cNvGrpSpPr/>
          <p:nvPr/>
        </p:nvGrpSpPr>
        <p:grpSpPr>
          <a:xfrm>
            <a:off x="2158943" y="4496256"/>
            <a:ext cx="1233349" cy="639088"/>
            <a:chOff x="338632" y="45303"/>
            <a:chExt cx="1233348" cy="639087"/>
          </a:xfrm>
        </p:grpSpPr>
        <p:sp>
          <p:nvSpPr>
            <p:cNvPr id="1488" name="Bad"/>
            <p:cNvSpPr txBox="1"/>
            <p:nvPr/>
          </p:nvSpPr>
          <p:spPr>
            <a:xfrm>
              <a:off x="872313" y="45303"/>
              <a:ext cx="508149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FF26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Bad</a:t>
              </a:r>
            </a:p>
          </p:txBody>
        </p:sp>
        <p:sp>
          <p:nvSpPr>
            <p:cNvPr id="1489" name="(no dió, not)"/>
            <p:cNvSpPr txBox="1"/>
            <p:nvPr/>
          </p:nvSpPr>
          <p:spPr>
            <a:xfrm>
              <a:off x="338632" y="335258"/>
              <a:ext cx="1233348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(no dió, not)</a:t>
              </a:r>
            </a:p>
          </p:txBody>
        </p:sp>
      </p:grpSp>
      <p:grpSp>
        <p:nvGrpSpPr>
          <p:cNvPr id="1493" name="Group"/>
          <p:cNvGrpSpPr/>
          <p:nvPr/>
        </p:nvGrpSpPr>
        <p:grpSpPr>
          <a:xfrm>
            <a:off x="4195463" y="2041174"/>
            <a:ext cx="859850" cy="594240"/>
            <a:chOff x="-1" y="45303"/>
            <a:chExt cx="859849" cy="594238"/>
          </a:xfrm>
        </p:grpSpPr>
        <p:sp>
          <p:nvSpPr>
            <p:cNvPr id="1491" name="Bad"/>
            <p:cNvSpPr txBox="1"/>
            <p:nvPr/>
          </p:nvSpPr>
          <p:spPr>
            <a:xfrm>
              <a:off x="287859" y="45303"/>
              <a:ext cx="508150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FF26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Bad</a:t>
              </a:r>
            </a:p>
          </p:txBody>
        </p:sp>
        <p:sp>
          <p:nvSpPr>
            <p:cNvPr id="1492" name="(no, did)"/>
            <p:cNvSpPr txBox="1"/>
            <p:nvPr/>
          </p:nvSpPr>
          <p:spPr>
            <a:xfrm>
              <a:off x="-1" y="290409"/>
              <a:ext cx="859849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(no, did)</a:t>
              </a:r>
            </a:p>
          </p:txBody>
        </p:sp>
      </p:grpSp>
      <p:grpSp>
        <p:nvGrpSpPr>
          <p:cNvPr id="1496" name="Group"/>
          <p:cNvGrpSpPr/>
          <p:nvPr/>
        </p:nvGrpSpPr>
        <p:grpSpPr>
          <a:xfrm>
            <a:off x="5801885" y="1842101"/>
            <a:ext cx="2295691" cy="622722"/>
            <a:chOff x="0" y="45303"/>
            <a:chExt cx="2295690" cy="622721"/>
          </a:xfrm>
        </p:grpSpPr>
        <p:sp>
          <p:nvSpPr>
            <p:cNvPr id="1494" name="Good"/>
            <p:cNvSpPr txBox="1"/>
            <p:nvPr/>
          </p:nvSpPr>
          <p:spPr>
            <a:xfrm>
              <a:off x="1135224" y="45303"/>
              <a:ext cx="674863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00F9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Good</a:t>
              </a:r>
            </a:p>
          </p:txBody>
        </p:sp>
        <p:sp>
          <p:nvSpPr>
            <p:cNvPr id="1495" name="(dió una bofetada, slap)"/>
            <p:cNvSpPr txBox="1"/>
            <p:nvPr/>
          </p:nvSpPr>
          <p:spPr>
            <a:xfrm>
              <a:off x="0" y="318892"/>
              <a:ext cx="2295690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(dió una bofetada, slap)</a:t>
              </a:r>
            </a:p>
          </p:txBody>
        </p:sp>
      </p:grpSp>
      <p:grpSp>
        <p:nvGrpSpPr>
          <p:cNvPr id="1499" name="Group"/>
          <p:cNvGrpSpPr/>
          <p:nvPr/>
        </p:nvGrpSpPr>
        <p:grpSpPr>
          <a:xfrm>
            <a:off x="1998159" y="5424397"/>
            <a:ext cx="1402626" cy="656910"/>
            <a:chOff x="-1" y="45303"/>
            <a:chExt cx="1402625" cy="656909"/>
          </a:xfrm>
        </p:grpSpPr>
        <p:sp>
          <p:nvSpPr>
            <p:cNvPr id="1497" name="Bad"/>
            <p:cNvSpPr txBox="1"/>
            <p:nvPr/>
          </p:nvSpPr>
          <p:spPr>
            <a:xfrm>
              <a:off x="694462" y="45303"/>
              <a:ext cx="508150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FF26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Bad</a:t>
              </a:r>
            </a:p>
          </p:txBody>
        </p:sp>
        <p:sp>
          <p:nvSpPr>
            <p:cNvPr id="1498" name="(dió una, slap)"/>
            <p:cNvSpPr txBox="1"/>
            <p:nvPr/>
          </p:nvSpPr>
          <p:spPr>
            <a:xfrm>
              <a:off x="-1" y="353079"/>
              <a:ext cx="1402625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(dió una, slap)</a:t>
              </a:r>
            </a:p>
          </p:txBody>
        </p:sp>
      </p:grpSp>
      <p:sp>
        <p:nvSpPr>
          <p:cNvPr id="1500" name="Rectangle"/>
          <p:cNvSpPr/>
          <p:nvPr/>
        </p:nvSpPr>
        <p:spPr>
          <a:xfrm>
            <a:off x="7476931" y="4503431"/>
            <a:ext cx="1329837" cy="555102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01" name="Line"/>
          <p:cNvSpPr/>
          <p:nvPr/>
        </p:nvSpPr>
        <p:spPr>
          <a:xfrm flipV="1">
            <a:off x="7261030" y="4543213"/>
            <a:ext cx="1" cy="43944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502" name="Line"/>
          <p:cNvSpPr/>
          <p:nvPr/>
        </p:nvSpPr>
        <p:spPr>
          <a:xfrm>
            <a:off x="7270070" y="2940704"/>
            <a:ext cx="1" cy="445545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503" name="Line"/>
          <p:cNvSpPr/>
          <p:nvPr/>
        </p:nvSpPr>
        <p:spPr>
          <a:xfrm flipH="1">
            <a:off x="8823929" y="4768532"/>
            <a:ext cx="507025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504" name="Line"/>
          <p:cNvSpPr/>
          <p:nvPr/>
        </p:nvSpPr>
        <p:spPr>
          <a:xfrm flipV="1">
            <a:off x="7689162" y="5148549"/>
            <a:ext cx="1" cy="417940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36" name="Mary…"/>
          <p:cNvSpPr txBox="1"/>
          <p:nvPr/>
        </p:nvSpPr>
        <p:spPr>
          <a:xfrm>
            <a:off x="5953512" y="3048327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witch</a:t>
            </a:r>
          </a:p>
        </p:txBody>
      </p:sp>
    </p:spTree>
    <p:extLst>
      <p:ext uri="{BB962C8B-B14F-4D97-AF65-F5344CB8AC3E}">
        <p14:creationId xmlns:p14="http://schemas.microsoft.com/office/powerpoint/2010/main" val="438596619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1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7" grpId="0" animBg="1" advAuto="0"/>
      <p:bldP spid="1478" grpId="0" animBg="1" advAuto="0"/>
      <p:bldP spid="1479" grpId="0" animBg="1" advAuto="0"/>
      <p:bldP spid="1479" grpId="1" animBg="1" advAuto="0"/>
      <p:bldP spid="1480" grpId="0" animBg="1" advAuto="0"/>
      <p:bldP spid="1480" grpId="1" animBg="1" advAuto="0"/>
      <p:bldP spid="1481" grpId="0" animBg="1" advAuto="0"/>
      <p:bldP spid="1481" grpId="1" animBg="1" advAuto="0"/>
      <p:bldP spid="1484" grpId="0" animBg="1" advAuto="0"/>
      <p:bldP spid="1487" grpId="0" animBg="1" advAuto="0"/>
      <p:bldP spid="1490" grpId="0" animBg="1" advAuto="0"/>
      <p:bldP spid="1490" grpId="1" animBg="1" advAuto="0"/>
      <p:bldP spid="1493" grpId="0" animBg="1" advAuto="0"/>
      <p:bldP spid="1493" grpId="1" animBg="1" advAuto="0"/>
      <p:bldP spid="1496" grpId="0" animBg="1" advAuto="0"/>
      <p:bldP spid="1499" grpId="0" animBg="1" advAuto="0"/>
      <p:bldP spid="1499" grpId="1" animBg="1" advAuto="0"/>
      <p:bldP spid="1500" grpId="0" animBg="1" advAuto="0"/>
      <p:bldP spid="1501" grpId="0" animBg="1" advAuto="0"/>
      <p:bldP spid="1501" grpId="1" animBg="1" advAuto="0"/>
      <p:bldP spid="1502" grpId="0" animBg="1" advAuto="0"/>
      <p:bldP spid="1502" grpId="1" animBg="1" advAuto="0"/>
      <p:bldP spid="1503" grpId="0" animBg="1" advAuto="0"/>
      <p:bldP spid="1503" grpId="1" animBg="1" advAuto="0"/>
      <p:bldP spid="1504" grpId="0" animBg="1" advAuto="0"/>
      <p:bldP spid="1504" grpId="1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06" name="Table"/>
          <p:cNvGraphicFramePr/>
          <p:nvPr/>
        </p:nvGraphicFramePr>
        <p:xfrm>
          <a:off x="4038600" y="203993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507" name="Mary…"/>
          <p:cNvSpPr txBox="1"/>
          <p:nvPr/>
        </p:nvSpPr>
        <p:spPr>
          <a:xfrm>
            <a:off x="3349625" y="216128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witch</a:t>
            </a:r>
          </a:p>
        </p:txBody>
      </p:sp>
      <p:sp>
        <p:nvSpPr>
          <p:cNvPr id="1508" name="Maria    no     dió   una  bofetada  a     la    bruja   verde"/>
          <p:cNvSpPr txBox="1"/>
          <p:nvPr/>
        </p:nvSpPr>
        <p:spPr>
          <a:xfrm>
            <a:off x="3962401" y="1557337"/>
            <a:ext cx="5314914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 dirty="0"/>
              <a:t>Maria   no   dió   una  </a:t>
            </a:r>
            <a:r>
              <a:rPr sz="1400" dirty="0"/>
              <a:t>bofetada</a:t>
            </a:r>
            <a:r>
              <a:rPr dirty="0"/>
              <a:t>  a     la   bruja verde</a:t>
            </a:r>
          </a:p>
        </p:txBody>
      </p:sp>
      <p:sp>
        <p:nvSpPr>
          <p:cNvPr id="1509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510" name="Find contiguous blocks that respect alignment"/>
          <p:cNvSpPr txBox="1"/>
          <p:nvPr/>
        </p:nvSpPr>
        <p:spPr>
          <a:xfrm>
            <a:off x="3680353" y="927992"/>
            <a:ext cx="4862868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Find contiguous blocks that respect alignment</a:t>
            </a:r>
          </a:p>
        </p:txBody>
      </p:sp>
      <p:sp>
        <p:nvSpPr>
          <p:cNvPr id="1511" name="KK"/>
          <p:cNvSpPr txBox="1"/>
          <p:nvPr/>
        </p:nvSpPr>
        <p:spPr>
          <a:xfrm>
            <a:off x="10092283" y="30249"/>
            <a:ext cx="31258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KK</a:t>
            </a:r>
          </a:p>
        </p:txBody>
      </p:sp>
    </p:spTree>
    <p:extLst>
      <p:ext uri="{BB962C8B-B14F-4D97-AF65-F5344CB8AC3E}">
        <p14:creationId xmlns:p14="http://schemas.microsoft.com/office/powerpoint/2010/main" val="132949902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13" name="Table"/>
          <p:cNvGraphicFramePr/>
          <p:nvPr/>
        </p:nvGraphicFramePr>
        <p:xfrm>
          <a:off x="4038600" y="203993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514" name="Rectangle"/>
          <p:cNvSpPr/>
          <p:nvPr/>
        </p:nvSpPr>
        <p:spPr>
          <a:xfrm>
            <a:off x="7328120" y="4162132"/>
            <a:ext cx="1573780" cy="1625551"/>
          </a:xfrm>
          <a:prstGeom prst="rect">
            <a:avLst/>
          </a:prstGeom>
          <a:ln w="57150"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15" name="Mary…"/>
          <p:cNvSpPr txBox="1"/>
          <p:nvPr/>
        </p:nvSpPr>
        <p:spPr>
          <a:xfrm>
            <a:off x="3349625" y="216128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witch</a:t>
            </a:r>
          </a:p>
        </p:txBody>
      </p:sp>
      <p:sp>
        <p:nvSpPr>
          <p:cNvPr id="1516" name="Maria    no     dió   una  bofetada  a     la    bruja   verde"/>
          <p:cNvSpPr txBox="1"/>
          <p:nvPr/>
        </p:nvSpPr>
        <p:spPr>
          <a:xfrm>
            <a:off x="3962401" y="1557337"/>
            <a:ext cx="5709253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t>Maria    no     dió   una  bofetada  a     la    bruja   verde</a:t>
            </a:r>
          </a:p>
        </p:txBody>
      </p:sp>
      <p:sp>
        <p:nvSpPr>
          <p:cNvPr id="1517" name="Rectangle"/>
          <p:cNvSpPr/>
          <p:nvPr/>
        </p:nvSpPr>
        <p:spPr>
          <a:xfrm>
            <a:off x="4572000" y="2573338"/>
            <a:ext cx="533400" cy="10668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18" name="Square"/>
          <p:cNvSpPr/>
          <p:nvPr/>
        </p:nvSpPr>
        <p:spPr>
          <a:xfrm>
            <a:off x="4038600" y="20399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1519" name="Rectangle"/>
          <p:cNvSpPr/>
          <p:nvPr/>
        </p:nvSpPr>
        <p:spPr>
          <a:xfrm>
            <a:off x="5105401" y="3640138"/>
            <a:ext cx="1614637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0" name="Square"/>
          <p:cNvSpPr/>
          <p:nvPr/>
        </p:nvSpPr>
        <p:spPr>
          <a:xfrm>
            <a:off x="7315200" y="41735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1" name="Square"/>
          <p:cNvSpPr/>
          <p:nvPr/>
        </p:nvSpPr>
        <p:spPr>
          <a:xfrm>
            <a:off x="8382000" y="47069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2" name="Square"/>
          <p:cNvSpPr/>
          <p:nvPr/>
        </p:nvSpPr>
        <p:spPr>
          <a:xfrm>
            <a:off x="7848600" y="52403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3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524" name="Find contiguous blocks that respect alignment"/>
          <p:cNvSpPr txBox="1"/>
          <p:nvPr/>
        </p:nvSpPr>
        <p:spPr>
          <a:xfrm>
            <a:off x="3680353" y="927992"/>
            <a:ext cx="4862868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Find contiguous blocks that respect alignment</a:t>
            </a:r>
          </a:p>
        </p:txBody>
      </p:sp>
      <p:sp>
        <p:nvSpPr>
          <p:cNvPr id="1525" name="Rectangle"/>
          <p:cNvSpPr/>
          <p:nvPr/>
        </p:nvSpPr>
        <p:spPr>
          <a:xfrm>
            <a:off x="5105401" y="3625850"/>
            <a:ext cx="2189907" cy="584200"/>
          </a:xfrm>
          <a:prstGeom prst="rect">
            <a:avLst/>
          </a:prstGeom>
          <a:ln w="57150">
            <a:solidFill>
              <a:srgbClr val="0433FF"/>
            </a:solidFill>
          </a:ln>
        </p:spPr>
        <p:txBody>
          <a:bodyPr lIns="45719" rIns="45719" anchor="ctr"/>
          <a:lstStyle/>
          <a:p>
            <a:pPr>
              <a:defRPr sz="1800">
                <a:solidFill>
                  <a:srgbClr val="0433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6" name="Rectangle"/>
          <p:cNvSpPr/>
          <p:nvPr/>
        </p:nvSpPr>
        <p:spPr>
          <a:xfrm>
            <a:off x="4038600" y="2041525"/>
            <a:ext cx="1066800" cy="159008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7" name="Rectangle"/>
          <p:cNvSpPr/>
          <p:nvPr/>
        </p:nvSpPr>
        <p:spPr>
          <a:xfrm>
            <a:off x="5105400" y="3565525"/>
            <a:ext cx="2743200" cy="116592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8" name="Square"/>
          <p:cNvSpPr/>
          <p:nvPr/>
        </p:nvSpPr>
        <p:spPr>
          <a:xfrm>
            <a:off x="7848600" y="4695825"/>
            <a:ext cx="1066800" cy="106680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9" name="Rectangle"/>
          <p:cNvSpPr/>
          <p:nvPr/>
        </p:nvSpPr>
        <p:spPr>
          <a:xfrm>
            <a:off x="4559300" y="2574925"/>
            <a:ext cx="2209800" cy="156086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0" name="Rectangle"/>
          <p:cNvSpPr/>
          <p:nvPr/>
        </p:nvSpPr>
        <p:spPr>
          <a:xfrm>
            <a:off x="4025900" y="2044701"/>
            <a:ext cx="2743200" cy="2124075"/>
          </a:xfrm>
          <a:prstGeom prst="rect">
            <a:avLst/>
          </a:prstGeom>
          <a:ln w="57150"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1" name="Rectangle"/>
          <p:cNvSpPr/>
          <p:nvPr/>
        </p:nvSpPr>
        <p:spPr>
          <a:xfrm>
            <a:off x="6743701" y="4140200"/>
            <a:ext cx="2189907" cy="1560860"/>
          </a:xfrm>
          <a:prstGeom prst="rect">
            <a:avLst/>
          </a:prstGeom>
          <a:ln w="57150"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2" name="Rectangle"/>
          <p:cNvSpPr/>
          <p:nvPr/>
        </p:nvSpPr>
        <p:spPr>
          <a:xfrm>
            <a:off x="4001369" y="1999283"/>
            <a:ext cx="3822701" cy="2712145"/>
          </a:xfrm>
          <a:prstGeom prst="rect">
            <a:avLst/>
          </a:prstGeom>
          <a:ln w="5715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3" name="Rectangle"/>
          <p:cNvSpPr/>
          <p:nvPr/>
        </p:nvSpPr>
        <p:spPr>
          <a:xfrm>
            <a:off x="4564093" y="2540000"/>
            <a:ext cx="3271809" cy="2175570"/>
          </a:xfrm>
          <a:prstGeom prst="rect">
            <a:avLst/>
          </a:prstGeom>
          <a:ln w="5715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4" name="Rectangle"/>
          <p:cNvSpPr/>
          <p:nvPr/>
        </p:nvSpPr>
        <p:spPr>
          <a:xfrm>
            <a:off x="5097493" y="3587402"/>
            <a:ext cx="3822701" cy="2124076"/>
          </a:xfrm>
          <a:prstGeom prst="rect">
            <a:avLst/>
          </a:prstGeom>
          <a:ln w="5715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5" name="Rectangle"/>
          <p:cNvSpPr/>
          <p:nvPr/>
        </p:nvSpPr>
        <p:spPr>
          <a:xfrm>
            <a:off x="4032251" y="2044700"/>
            <a:ext cx="4911785" cy="3625778"/>
          </a:xfrm>
          <a:prstGeom prst="rect">
            <a:avLst/>
          </a:prstGeom>
          <a:ln w="57150">
            <a:solidFill>
              <a:srgbClr val="FF40FF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6" name="Smallest phrase pairs"/>
          <p:cNvSpPr txBox="1"/>
          <p:nvPr/>
        </p:nvSpPr>
        <p:spPr>
          <a:xfrm>
            <a:off x="1874862" y="5922030"/>
            <a:ext cx="2457402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00F9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Smallest phrase pairs</a:t>
            </a:r>
          </a:p>
        </p:txBody>
      </p:sp>
      <p:sp>
        <p:nvSpPr>
          <p:cNvPr id="1537" name="Cover unaligned words"/>
          <p:cNvSpPr txBox="1"/>
          <p:nvPr/>
        </p:nvSpPr>
        <p:spPr>
          <a:xfrm>
            <a:off x="3517924" y="6290330"/>
            <a:ext cx="262411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0433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Cover unaligned words</a:t>
            </a:r>
          </a:p>
        </p:txBody>
      </p:sp>
      <p:sp>
        <p:nvSpPr>
          <p:cNvPr id="1538" name="Join adjacent pairs"/>
          <p:cNvSpPr txBox="1"/>
          <p:nvPr/>
        </p:nvSpPr>
        <p:spPr>
          <a:xfrm>
            <a:off x="6540302" y="5922030"/>
            <a:ext cx="2162449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33339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Join adjacent pairs</a:t>
            </a:r>
          </a:p>
        </p:txBody>
      </p:sp>
      <p:sp>
        <p:nvSpPr>
          <p:cNvPr id="1539" name="etc."/>
          <p:cNvSpPr txBox="1"/>
          <p:nvPr/>
        </p:nvSpPr>
        <p:spPr>
          <a:xfrm>
            <a:off x="7533977" y="6323866"/>
            <a:ext cx="469678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etc.</a:t>
            </a:r>
          </a:p>
        </p:txBody>
      </p:sp>
      <p:sp>
        <p:nvSpPr>
          <p:cNvPr id="1540" name="etc."/>
          <p:cNvSpPr txBox="1"/>
          <p:nvPr/>
        </p:nvSpPr>
        <p:spPr>
          <a:xfrm>
            <a:off x="8344024" y="6323866"/>
            <a:ext cx="469678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FFFB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etc.</a:t>
            </a:r>
          </a:p>
        </p:txBody>
      </p:sp>
      <p:sp>
        <p:nvSpPr>
          <p:cNvPr id="1541" name="etc."/>
          <p:cNvSpPr txBox="1"/>
          <p:nvPr/>
        </p:nvSpPr>
        <p:spPr>
          <a:xfrm>
            <a:off x="9154070" y="6288990"/>
            <a:ext cx="469678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FF40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etc.</a:t>
            </a:r>
          </a:p>
        </p:txBody>
      </p:sp>
      <p:sp>
        <p:nvSpPr>
          <p:cNvPr id="1542" name="KK"/>
          <p:cNvSpPr txBox="1"/>
          <p:nvPr/>
        </p:nvSpPr>
        <p:spPr>
          <a:xfrm>
            <a:off x="10092283" y="30249"/>
            <a:ext cx="31258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KK</a:t>
            </a:r>
          </a:p>
        </p:txBody>
      </p:sp>
      <p:sp>
        <p:nvSpPr>
          <p:cNvPr id="1543" name="Rectangle"/>
          <p:cNvSpPr/>
          <p:nvPr/>
        </p:nvSpPr>
        <p:spPr>
          <a:xfrm>
            <a:off x="6733779" y="4173439"/>
            <a:ext cx="1102123" cy="533401"/>
          </a:xfrm>
          <a:prstGeom prst="rect">
            <a:avLst/>
          </a:prstGeom>
          <a:ln w="57150">
            <a:solidFill>
              <a:srgbClr val="0433FF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83336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1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4" grpId="0" animBg="1" advAuto="0"/>
      <p:bldP spid="1525" grpId="0" animBg="1" advAuto="0"/>
      <p:bldP spid="1526" grpId="0" animBg="1" advAuto="0"/>
      <p:bldP spid="1527" grpId="0" animBg="1" advAuto="0"/>
      <p:bldP spid="1528" grpId="0" animBg="1" advAuto="0"/>
      <p:bldP spid="1529" grpId="0" animBg="1" advAuto="0"/>
      <p:bldP spid="1530" grpId="0" animBg="1" advAuto="0"/>
      <p:bldP spid="1531" grpId="0" animBg="1" advAuto="0"/>
      <p:bldP spid="1532" grpId="0" animBg="1" advAuto="0"/>
      <p:bldP spid="1533" grpId="0" animBg="1" advAuto="0"/>
      <p:bldP spid="1534" grpId="0" animBg="1" advAuto="0"/>
      <p:bldP spid="1535" grpId="0" animBg="1" advAuto="0"/>
      <p:bldP spid="1537" grpId="0" animBg="1" advAuto="0"/>
      <p:bldP spid="1538" grpId="0" animBg="1" advAuto="0"/>
      <p:bldP spid="1539" grpId="0" animBg="1" advAuto="0"/>
      <p:bldP spid="1540" grpId="0" animBg="1" advAuto="0"/>
      <p:bldP spid="1541" grpId="0" animBg="1" advAuto="0"/>
      <p:bldP spid="1543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Extraction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378823"/>
            <a:ext cx="10515600" cy="128223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Another Example</a:t>
            </a:r>
          </a:p>
          <a:p>
            <a:r>
              <a:rPr lang="en-US" dirty="0"/>
              <a:t>Propose a pair</a:t>
            </a:r>
          </a:p>
          <a:p>
            <a:r>
              <a:rPr lang="en-US" dirty="0"/>
              <a:t>Look at adjacent blocks for violators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219200"/>
            <a:ext cx="5080000" cy="441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98202" y="2577630"/>
            <a:ext cx="1581374" cy="6923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48851" y="1416354"/>
            <a:ext cx="1032030" cy="7133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51423" y="3275250"/>
            <a:ext cx="1017883" cy="23635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354501" y="5509549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OK</a:t>
            </a:r>
          </a:p>
        </p:txBody>
      </p:sp>
      <p:sp>
        <p:nvSpPr>
          <p:cNvPr id="10" name="Rectangle 9"/>
          <p:cNvSpPr/>
          <p:nvPr/>
        </p:nvSpPr>
        <p:spPr>
          <a:xfrm>
            <a:off x="6180880" y="2577629"/>
            <a:ext cx="2090283" cy="6923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36000" y="2739157"/>
            <a:ext cx="1210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VIOLATION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54501" y="2323658"/>
            <a:ext cx="663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124165" y="2544763"/>
            <a:ext cx="1045142" cy="6923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814837" y="2577629"/>
            <a:ext cx="286965" cy="6595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173629" y="2225846"/>
            <a:ext cx="995677" cy="3189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357661" y="1760409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OK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856785" y="3308891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OK</a:t>
            </a:r>
          </a:p>
        </p:txBody>
      </p:sp>
    </p:spTree>
    <p:extLst>
      <p:ext uri="{BB962C8B-B14F-4D97-AF65-F5344CB8AC3E}">
        <p14:creationId xmlns:p14="http://schemas.microsoft.com/office/powerpoint/2010/main" val="2145933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/>
      <p:bldP spid="10" grpId="0" animBg="1"/>
      <p:bldP spid="12" grpId="0"/>
      <p:bldP spid="13" grpId="0"/>
      <p:bldP spid="14" grpId="0" animBg="1"/>
      <p:bldP spid="15" grpId="0" animBg="1"/>
      <p:bldP spid="16" grpId="0" animBg="1"/>
      <p:bldP spid="17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Extraction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378823"/>
            <a:ext cx="10515600" cy="128223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Another Example</a:t>
            </a:r>
          </a:p>
          <a:p>
            <a:r>
              <a:rPr lang="en-US" dirty="0"/>
              <a:t>Propose a pair</a:t>
            </a:r>
          </a:p>
          <a:p>
            <a:r>
              <a:rPr lang="en-US" dirty="0"/>
              <a:t>Look at adjacent blocks for violators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219200"/>
            <a:ext cx="5080000" cy="441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98202" y="2577630"/>
            <a:ext cx="1581374" cy="6923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48850" y="1416354"/>
            <a:ext cx="1714465" cy="7806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51423" y="3275250"/>
            <a:ext cx="1711892" cy="20612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513989" y="5623940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OK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63316" y="2577628"/>
            <a:ext cx="1376918" cy="7039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338288" y="2900684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OK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137373" y="2577629"/>
            <a:ext cx="1725941" cy="7437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240234" y="5392990"/>
            <a:ext cx="3827779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assumes that &lt;-&gt; </a:t>
            </a:r>
            <a:r>
              <a:rPr lang="en-US" dirty="0" err="1"/>
              <a:t>geht</a:t>
            </a:r>
            <a:r>
              <a:rPr lang="en-US" dirty="0"/>
              <a:t> </a:t>
            </a:r>
            <a:r>
              <a:rPr lang="en-US" dirty="0" err="1"/>
              <a:t>davon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, </a:t>
            </a:r>
            <a:r>
              <a:rPr lang="en-US" dirty="0" err="1"/>
              <a:t>dass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814837" y="2577629"/>
            <a:ext cx="286965" cy="6595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173629" y="2225846"/>
            <a:ext cx="1689685" cy="3094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357661" y="1760409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OK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856785" y="3308891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OK</a:t>
            </a:r>
          </a:p>
        </p:txBody>
      </p:sp>
    </p:spTree>
    <p:extLst>
      <p:ext uri="{BB962C8B-B14F-4D97-AF65-F5344CB8AC3E}">
        <p14:creationId xmlns:p14="http://schemas.microsoft.com/office/powerpoint/2010/main" val="137248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/>
      <p:bldP spid="10" grpId="0" animBg="1"/>
      <p:bldP spid="12" grpId="0"/>
      <p:bldP spid="15" grpId="0" animBg="1"/>
      <p:bldP spid="16" grpId="0" animBg="1"/>
      <p:bldP spid="13" grpId="0" animBg="1"/>
      <p:bldP spid="14" grpId="0" animBg="1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F7DD96-F394-EB42-A954-F9DB4835C8F8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BCE325-3D25-A34B-B98C-6A64701187A9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0611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4D7E02F-8511-2B4A-BF6A-8344F7DE4846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1ACD63-B822-0945-9096-25BD882628E4}"/>
              </a:ext>
            </a:extLst>
          </p:cNvPr>
          <p:cNvSpPr/>
          <p:nvPr/>
        </p:nvSpPr>
        <p:spPr>
          <a:xfrm>
            <a:off x="1243533" y="6157609"/>
            <a:ext cx="9519405" cy="5729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173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B469995-EC8C-554E-90D6-FFF12EED65BA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A75231-1A1C-894C-BDEA-3654CBB917C1}"/>
              </a:ext>
            </a:extLst>
          </p:cNvPr>
          <p:cNvSpPr/>
          <p:nvPr/>
        </p:nvSpPr>
        <p:spPr>
          <a:xfrm>
            <a:off x="1243533" y="6118698"/>
            <a:ext cx="9519405" cy="6118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448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B489EF9-8685-9244-9DC9-6C46396BB6A1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45D63C-1A5D-524C-BA6A-A33CF642F888}"/>
              </a:ext>
            </a:extLst>
          </p:cNvPr>
          <p:cNvSpPr/>
          <p:nvPr/>
        </p:nvSpPr>
        <p:spPr>
          <a:xfrm>
            <a:off x="1243533" y="6235430"/>
            <a:ext cx="9519405" cy="4951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511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is PMI of a word w and its context c = 0 (choose all that apply)?</a:t>
            </a:r>
          </a:p>
          <a:p>
            <a:pPr lvl="1"/>
            <a:r>
              <a:rPr lang="en-US" dirty="0"/>
              <a:t>When the joint probability of observing w and c is independent of the probability of each individual event</a:t>
            </a:r>
          </a:p>
          <a:p>
            <a:pPr lvl="1"/>
            <a:r>
              <a:rPr lang="en-US" dirty="0"/>
              <a:t>When p(</a:t>
            </a:r>
            <a:r>
              <a:rPr lang="en-US" dirty="0" err="1"/>
              <a:t>w,c</a:t>
            </a:r>
            <a:r>
              <a:rPr lang="en-US" dirty="0"/>
              <a:t>) &lt; p(w)p(c)</a:t>
            </a:r>
          </a:p>
          <a:p>
            <a:pPr lvl="1"/>
            <a:r>
              <a:rPr lang="en-US" dirty="0"/>
              <a:t>When p(</a:t>
            </a:r>
            <a:r>
              <a:rPr lang="en-US" dirty="0" err="1"/>
              <a:t>w,c</a:t>
            </a:r>
            <a:r>
              <a:rPr lang="en-US" dirty="0"/>
              <a:t>) = p(w)p(c)</a:t>
            </a:r>
          </a:p>
          <a:p>
            <a:pPr lvl="1"/>
            <a:r>
              <a:rPr lang="en-US" dirty="0"/>
              <a:t>Never</a:t>
            </a:r>
          </a:p>
          <a:p>
            <a:pPr lvl="1"/>
            <a:r>
              <a:rPr lang="en-US" dirty="0"/>
              <a:t>When p(w, c) &gt; p(w)p(c)</a:t>
            </a:r>
          </a:p>
        </p:txBody>
      </p:sp>
    </p:spTree>
    <p:extLst>
      <p:ext uri="{BB962C8B-B14F-4D97-AF65-F5344CB8AC3E}">
        <p14:creationId xmlns:p14="http://schemas.microsoft.com/office/powerpoint/2010/main" val="596270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Are We So Far?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know how to evaluate a machine translation output (BLEU, e.g.)</a:t>
            </a:r>
          </a:p>
          <a:p>
            <a:r>
              <a:rPr lang="en-US" dirty="0"/>
              <a:t>We know how to find word alignments and conditional word translation probabilities from a parallel corpus (IBM Models, EM = GIZA++)</a:t>
            </a:r>
          </a:p>
          <a:p>
            <a:r>
              <a:rPr lang="en-US" dirty="0"/>
              <a:t>How might we actually translate a never-before-seen sentence?</a:t>
            </a:r>
          </a:p>
          <a:p>
            <a:r>
              <a:rPr lang="en-US" dirty="0"/>
              <a:t>Today: </a:t>
            </a:r>
          </a:p>
          <a:p>
            <a:pPr lvl="1"/>
            <a:r>
              <a:rPr lang="en-US" dirty="0"/>
              <a:t>Phrase extraction from word alignments</a:t>
            </a:r>
          </a:p>
          <a:p>
            <a:pPr lvl="1"/>
            <a:r>
              <a:rPr lang="en-US" dirty="0"/>
              <a:t>Decoding</a:t>
            </a:r>
          </a:p>
          <a:p>
            <a:pPr lvl="1"/>
            <a:r>
              <a:rPr lang="en-US" dirty="0"/>
              <a:t>Features</a:t>
            </a:r>
          </a:p>
          <a:p>
            <a:pPr lvl="1"/>
            <a:r>
              <a:rPr lang="en-US" dirty="0"/>
              <a:t>Tuning</a:t>
            </a:r>
          </a:p>
        </p:txBody>
      </p:sp>
    </p:spTree>
    <p:extLst>
      <p:ext uri="{BB962C8B-B14F-4D97-AF65-F5344CB8AC3E}">
        <p14:creationId xmlns:p14="http://schemas.microsoft.com/office/powerpoint/2010/main" val="62803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5704CAA-33CB-254A-A57F-F45432A6BB97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11363E-A955-A44B-B27C-78015DA808F1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62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D9625BD-F1C7-C34B-875C-D507A5CF5D2B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8EE6D1-FF64-F842-B7A7-26D899997241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71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F15329-081E-D24C-B4DB-943941D72A8F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AA847A-63A2-094E-8DAC-B647F30C97C3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461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3EA4C06-E564-A042-AC2F-A66CDFF7577B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47044E-7A33-F949-A05F-3ED27293CBB2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979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CC681FB-C81B-8F4A-946A-0F24069EA233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681047-C775-9046-BB84-39A84198ABD4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2796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03C5CF3-A538-D44C-8864-F0A60C8C4D43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7C7056-7A58-5546-A643-D44D739E01ED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6085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5AEFAE1-0291-A944-ABA3-74359E2FFB2D}"/>
              </a:ext>
            </a:extLst>
          </p:cNvPr>
          <p:cNvSpPr/>
          <p:nvPr/>
        </p:nvSpPr>
        <p:spPr>
          <a:xfrm>
            <a:off x="9338872" y="149902"/>
            <a:ext cx="1609595" cy="9201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1F4F55-1EF2-6642-B993-E4AF24A9AC71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4396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0490CAD-A93F-3A4F-A15D-79BDEEFB147C}"/>
              </a:ext>
            </a:extLst>
          </p:cNvPr>
          <p:cNvSpPr/>
          <p:nvPr/>
        </p:nvSpPr>
        <p:spPr>
          <a:xfrm>
            <a:off x="9338872" y="149902"/>
            <a:ext cx="1609595" cy="8325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9B6AA9-F50A-4144-AF48-076AD8BC62F4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661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526F9A2-DC52-0646-8F08-53DA10BD2CF9}"/>
              </a:ext>
            </a:extLst>
          </p:cNvPr>
          <p:cNvSpPr/>
          <p:nvPr/>
        </p:nvSpPr>
        <p:spPr>
          <a:xfrm>
            <a:off x="9581746" y="149902"/>
            <a:ext cx="1366722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4829D4-7AE8-D442-A04C-C79825CDCB0C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02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Decoder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Reminder: we have two desires in producing quality MT output:</a:t>
            </a:r>
          </a:p>
          <a:p>
            <a:pPr lvl="1"/>
            <a:r>
              <a:rPr lang="en-US" dirty="0"/>
              <a:t>Adequacy: We faithfully translate the meaning of the input</a:t>
            </a:r>
          </a:p>
          <a:p>
            <a:pPr lvl="1"/>
            <a:r>
              <a:rPr lang="en-US" dirty="0"/>
              <a:t>Fluency: The output is a coherent English sentence</a:t>
            </a:r>
          </a:p>
          <a:p>
            <a:r>
              <a:rPr lang="en-US" dirty="0"/>
              <a:t>We have two probability models to help us make these decisions</a:t>
            </a:r>
          </a:p>
          <a:p>
            <a:pPr lvl="1"/>
            <a:r>
              <a:rPr lang="en-US" dirty="0" err="1"/>
              <a:t>e</a:t>
            </a:r>
            <a:r>
              <a:rPr lang="en-US" baseline="-25000" dirty="0" err="1"/>
              <a:t>best</a:t>
            </a:r>
            <a:r>
              <a:rPr lang="en-US" dirty="0"/>
              <a:t> = </a:t>
            </a:r>
            <a:r>
              <a:rPr lang="en-US" dirty="0" err="1"/>
              <a:t>argmax</a:t>
            </a:r>
            <a:r>
              <a:rPr lang="en-US" baseline="-25000" dirty="0" err="1"/>
              <a:t>e</a:t>
            </a:r>
            <a:r>
              <a:rPr lang="en-US" dirty="0" err="1"/>
              <a:t>Pr</a:t>
            </a:r>
            <a:r>
              <a:rPr lang="en-US" dirty="0"/>
              <a:t>(</a:t>
            </a:r>
            <a:r>
              <a:rPr lang="en-US" dirty="0" err="1"/>
              <a:t>e|f</a:t>
            </a:r>
            <a:r>
              <a:rPr lang="en-US" dirty="0"/>
              <a:t>) = </a:t>
            </a:r>
            <a:r>
              <a:rPr lang="en-US" dirty="0" err="1"/>
              <a:t>argmax</a:t>
            </a:r>
            <a:r>
              <a:rPr lang="en-US" baseline="-25000" dirty="0" err="1"/>
              <a:t>e</a:t>
            </a:r>
            <a:r>
              <a:rPr lang="en-US" dirty="0" err="1"/>
              <a:t>Pr</a:t>
            </a:r>
            <a:r>
              <a:rPr lang="en-US" dirty="0"/>
              <a:t>(e)</a:t>
            </a:r>
            <a:r>
              <a:rPr lang="en-US" dirty="0" err="1"/>
              <a:t>Pr</a:t>
            </a:r>
            <a:r>
              <a:rPr lang="en-US" dirty="0"/>
              <a:t>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Phrase-based MT decoding is equivalent to </a:t>
            </a:r>
            <a:r>
              <a:rPr lang="en-US" dirty="0" err="1"/>
              <a:t>wFSA</a:t>
            </a:r>
            <a:r>
              <a:rPr lang="en-US" dirty="0"/>
              <a:t> traversal</a:t>
            </a:r>
          </a:p>
          <a:p>
            <a:pPr lvl="1"/>
            <a:r>
              <a:rPr lang="en-US" dirty="0"/>
              <a:t>state must remember n-1 e words in order to have an n-gram LM</a:t>
            </a:r>
          </a:p>
          <a:p>
            <a:pPr lvl="1"/>
            <a:r>
              <a:rPr lang="en-US" dirty="0"/>
              <a:t>state must remember which f-words have been translated so we cover them all exactly once </a:t>
            </a:r>
          </a:p>
        </p:txBody>
      </p:sp>
    </p:spTree>
    <p:extLst>
      <p:ext uri="{BB962C8B-B14F-4D97-AF65-F5344CB8AC3E}">
        <p14:creationId xmlns:p14="http://schemas.microsoft.com/office/powerpoint/2010/main" val="101859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Phrases?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805493"/>
            <a:ext cx="10515600" cy="165985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relationship between words in a sentence pair is </a:t>
            </a:r>
            <a:r>
              <a:rPr lang="en-US" u="sng" dirty="0"/>
              <a:t>many-to-many</a:t>
            </a:r>
          </a:p>
          <a:p>
            <a:r>
              <a:rPr lang="en-US" dirty="0"/>
              <a:t>So we translate </a:t>
            </a:r>
            <a:r>
              <a:rPr lang="en-US" u="sng" dirty="0"/>
              <a:t>phrases</a:t>
            </a:r>
            <a:r>
              <a:rPr lang="en-US" dirty="0"/>
              <a:t> as atomic units instead of words</a:t>
            </a:r>
          </a:p>
          <a:p>
            <a:r>
              <a:rPr lang="en-US" dirty="0"/>
              <a:t>If you have seen a long phrase before and you know how it was translated, best to just use it rather try to recreate it from scratch!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197336"/>
              </p:ext>
            </p:extLst>
          </p:nvPr>
        </p:nvGraphicFramePr>
        <p:xfrm>
          <a:off x="1635164" y="1420009"/>
          <a:ext cx="7847105" cy="3017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10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10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10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10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210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210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210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36845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natuerlich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john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spass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spiel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/>
                        <a:t>of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/>
                        <a:t>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/>
                        <a:t>john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/>
                        <a:t>has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/>
                        <a:t>fun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/>
                        <a:t>with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/>
                        <a:t>game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8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3C639D-9300-C14B-B3FF-203A19A0C463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E3D570-0E6A-644F-B92F-4FCD924E69F9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851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E210E9D-BA6B-4348-BC19-8D1B170E4E4E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33391A-EABD-4F4B-81F3-4C137CC47A3C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0011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3FB3ECA-F33E-4644-9B1F-967329AE4AB0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94F0BE-B039-E343-9826-FBD82B078E1D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8559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138985" y="5418161"/>
            <a:ext cx="674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final hypothesis reached when all input words are covered </a:t>
            </a:r>
            <a:r>
              <a:rPr lang="en-US"/>
              <a:t>(adequacy)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2CB4FB-A75C-2A48-A4D3-1FD00CA3920B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34623E-E9AB-D245-BEA9-C11DC3E006FC}"/>
              </a:ext>
            </a:extLst>
          </p:cNvPr>
          <p:cNvSpPr/>
          <p:nvPr/>
        </p:nvSpPr>
        <p:spPr>
          <a:xfrm>
            <a:off x="1243533" y="5933872"/>
            <a:ext cx="9519405" cy="7967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65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EF9948D-9C0F-4C42-AF6F-90FBBDEDD080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23C7B1-CC84-8E4B-A81F-8F331C388201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045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113D24F-F9E6-C444-869F-5C695E15163C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458BA5-F377-D647-8698-C1D7A82F1809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24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5E6ECCA-0602-5342-8AE5-008AE19B6D6B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CA3A6B-FC0D-A041-9BD3-885E35A992F8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703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D7E2DA0-4BCE-B74E-94BD-52BB81CFF0C0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181B11-F54C-8B4A-BB58-D13DF27A2098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4990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07DEC95-45CB-7A42-979E-6458329D18A2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A45726-B5B5-984D-B33A-D3946DBD45A4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0525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C39FE32-A608-3D4C-B8C6-6C1758D100CF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87D102-9FE7-4C45-AD4D-ED57CB74B80D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514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1B902AE-EAAB-BA4B-A813-3C67ABD48338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0BD00B-0A2F-3E44-A60C-138D8E101551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7916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Types of Error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are, broadly speaking, two things that go wrong when translating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Your system gives you a bad translation (low BLEU) that it thinks is good. This is called </a:t>
            </a:r>
            <a:r>
              <a:rPr lang="en-US" b="1" dirty="0"/>
              <a:t>model error</a:t>
            </a:r>
            <a:r>
              <a:rPr lang="en-US" dirty="0"/>
              <a:t>. To fix it, make your model better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Your system does not give you the best translation it knows (suboptimal model score). This is called </a:t>
            </a:r>
            <a:r>
              <a:rPr lang="en-US" b="1" dirty="0"/>
              <a:t>search error</a:t>
            </a:r>
            <a:r>
              <a:rPr lang="en-US" dirty="0"/>
              <a:t>. To fix it, fix the search (less pruning, fewer heuristics)</a:t>
            </a:r>
          </a:p>
        </p:txBody>
      </p:sp>
    </p:spTree>
    <p:extLst>
      <p:ext uri="{BB962C8B-B14F-4D97-AF65-F5344CB8AC3E}">
        <p14:creationId xmlns:p14="http://schemas.microsoft.com/office/powerpoint/2010/main" val="16102669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mt-class.org</a:t>
            </a:r>
            <a:r>
              <a:rPr lang="en-US" dirty="0"/>
              <a:t>/jhu-2016/stack-decoder/</a:t>
            </a:r>
          </a:p>
          <a:p>
            <a:r>
              <a:rPr lang="en-US" dirty="0"/>
              <a:t>Note examples of model and search error</a:t>
            </a:r>
          </a:p>
        </p:txBody>
      </p:sp>
    </p:spTree>
    <p:extLst>
      <p:ext uri="{BB962C8B-B14F-4D97-AF65-F5344CB8AC3E}">
        <p14:creationId xmlns:p14="http://schemas.microsoft.com/office/powerpoint/2010/main" val="2782100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4671135" y="3446060"/>
                <a:ext cx="3162853" cy="84856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1" i="1">
                                  <a:latin typeface="Cambria Math" charset="0"/>
                                </a:rPr>
                                <m:t>𝒇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e>
                              <m:r>
                                <a:rPr lang="en-US" b="1" i="1">
                                  <a:latin typeface="Cambria Math" charset="0"/>
                                </a:rPr>
                                <m:t>𝒆</m:t>
                              </m:r>
                            </m:e>
                          </m:d>
                        </m:e>
                      </m:func>
                      <m:r>
                        <a:rPr lang="en-US" i="1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mr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𝑍</m:t>
                          </m:r>
                        </m:den>
                      </m:f>
                      <m:nary>
                        <m:naryPr>
                          <m:chr m:val="∏"/>
                          <m:ctrlPr>
                            <a:rPr lang="is-I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charset="0"/>
                            </a:rPr>
                            <m:t>𝑚</m:t>
                          </m:r>
                        </m:sup>
                        <m:e>
                          <m:r>
                            <a:rPr lang="en-US" i="1">
                              <a:latin typeface="Cambria Math" charset="0"/>
                            </a:rPr>
                            <m:t>𝑡</m:t>
                          </m:r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1135" y="3446060"/>
                <a:ext cx="3162853" cy="84856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467D2768-0A97-8041-9F2C-0AD39597F411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68B4AC-02F8-2B4E-A92B-C94A57B1BAEE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329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Influence decoder behavior with more features (improve the model)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228600" lvl="1">
                  <a:spcBef>
                    <a:spcPts val="1000"/>
                  </a:spcBef>
                </a:pPr>
                <a:r>
                  <a:rPr lang="en-US" dirty="0"/>
                  <a:t>We are currently modeling </a:t>
                </a:r>
                <a:r>
                  <a:rPr lang="en-US" dirty="0" err="1"/>
                  <a:t>e</a:t>
                </a:r>
                <a:r>
                  <a:rPr lang="en-US" baseline="-25000" dirty="0" err="1"/>
                  <a:t>best</a:t>
                </a:r>
                <a:r>
                  <a:rPr lang="en-US" dirty="0"/>
                  <a:t> = </a:t>
                </a:r>
                <a:r>
                  <a:rPr lang="en-US" dirty="0" err="1"/>
                  <a:t>argmax</a:t>
                </a:r>
                <a:r>
                  <a:rPr lang="en-US" baseline="-25000" dirty="0" err="1"/>
                  <a:t>e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dirty="0" err="1"/>
                  <a:t>e|f</a:t>
                </a:r>
                <a:r>
                  <a:rPr lang="en-US" dirty="0"/>
                  <a:t>) = </a:t>
                </a:r>
                <a:r>
                  <a:rPr lang="en-US" dirty="0" err="1"/>
                  <a:t>argmax</a:t>
                </a:r>
                <a:r>
                  <a:rPr lang="en-US" baseline="-25000" dirty="0" err="1"/>
                  <a:t>e</a:t>
                </a:r>
                <a:r>
                  <a:rPr lang="en-US" dirty="0" err="1"/>
                  <a:t>Pr</a:t>
                </a:r>
                <a:r>
                  <a:rPr lang="en-US" dirty="0"/>
                  <a:t>(e)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dirty="0" err="1"/>
                  <a:t>f|e</a:t>
                </a:r>
                <a:r>
                  <a:rPr lang="en-US" dirty="0"/>
                  <a:t>)</a:t>
                </a:r>
              </a:p>
              <a:p>
                <a:pPr marL="228600" lvl="1">
                  <a:spcBef>
                    <a:spcPts val="1000"/>
                  </a:spcBef>
                </a:pPr>
                <a:r>
                  <a:rPr lang="en-US" dirty="0"/>
                  <a:t>We can decompose the translation model </a:t>
                </a:r>
                <a:r>
                  <a:rPr lang="en-US" dirty="0" err="1"/>
                  <a:t>Pr</a:t>
                </a:r>
                <a:r>
                  <a:rPr lang="en-US" dirty="0"/>
                  <a:t>(</a:t>
                </a:r>
                <a:r>
                  <a:rPr lang="en-US" dirty="0" err="1"/>
                  <a:t>f|e</a:t>
                </a:r>
                <a:r>
                  <a:rPr lang="en-US" dirty="0"/>
                  <a:t>) as follows, assuming in our translation we have I phrase pairs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𝑓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𝑒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,…,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𝑓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𝑒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marL="685800" lvl="2">
                  <a:spcBef>
                    <a:spcPts val="1000"/>
                  </a:spcBef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𝑝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̅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</m:sup>
                    </m:sSubSup>
                    <m:r>
                      <a:rPr lang="en-US" b="0" i="1" smtClean="0">
                        <a:latin typeface="Cambria Math" charset="0"/>
                      </a:rPr>
                      <m:t>,</m:t>
                    </m:r>
                  </m:oMath>
                </a14:m>
                <a:r>
                  <a:rPr lang="en-US" b="0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̅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</m:sup>
                    </m:sSubSup>
                    <m:r>
                      <a:rPr lang="en-US" b="0" i="1" smtClean="0">
                        <a:latin typeface="Cambria Math" charset="0"/>
                      </a:rPr>
                      <m:t>)= </m:t>
                    </m:r>
                    <m:nary>
                      <m:naryPr>
                        <m:chr m:val="∏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</m:sup>
                      <m:e>
                        <m:r>
                          <a:rPr lang="is-I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𝑠𝑡𝑎𝑟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𝑒𝑛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−1)</m:t>
                        </m:r>
                        <m:r>
                          <m:rPr>
                            <m:nor/>
                          </m:rPr>
                          <a:rPr lang="en-US" b="0" dirty="0" smtClean="0"/>
                          <m:t> </m:t>
                        </m:r>
                      </m:e>
                    </m:nary>
                  </m:oMath>
                </a14:m>
                <a:endParaRPr lang="en-US" dirty="0"/>
              </a:p>
              <a:p>
                <a:pPr marL="685800" lvl="2">
                  <a:spcBef>
                    <a:spcPts val="1000"/>
                  </a:spcBef>
                </a:pPr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is-I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en-US" dirty="0"/>
                  <a:t> is the phrase transition probability</a:t>
                </a:r>
              </a:p>
              <a:p>
                <a:pPr marL="685800" lvl="2">
                  <a:spcBef>
                    <a:spcPts val="1000"/>
                  </a:spcBef>
                </a:pPr>
                <a:r>
                  <a:rPr lang="en-US" dirty="0"/>
                  <a:t>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𝑑</m:t>
                    </m:r>
                  </m:oMath>
                </a14:m>
                <a:r>
                  <a:rPr lang="en-US" dirty="0"/>
                  <a:t> is the reordering probability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43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29E7433-EE76-104F-BF7A-DF23BAF1F01F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0EADAD-CC9D-9349-A2FA-CDEEE72FE2A7}"/>
              </a:ext>
            </a:extLst>
          </p:cNvPr>
          <p:cNvSpPr/>
          <p:nvPr/>
        </p:nvSpPr>
        <p:spPr>
          <a:xfrm>
            <a:off x="1243533" y="6040877"/>
            <a:ext cx="9519405" cy="6897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186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34788" y="3429000"/>
            <a:ext cx="10254446" cy="2755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34788" y="4121624"/>
            <a:ext cx="10254446" cy="2063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2400" y="2743768"/>
            <a:ext cx="10254446" cy="2755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8575F9-1BCC-3448-B8D8-8035099A69EE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033FBE-F105-0048-96E0-E1724594EAEC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6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B6EFF45-C3DC-6F47-B880-2E2FA6BBF150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7D2BCC-A973-F647-8E3D-CCA42E27AB74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9046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603010" y="1947947"/>
                <a:ext cx="1082988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𝑝</m:t>
                      </m:r>
                      <m:r>
                        <a:rPr lang="en-US" i="1" dirty="0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(</m:t>
                      </m:r>
                      <m:r>
                        <a:rPr lang="en-US" i="1" dirty="0" err="1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𝑒</m:t>
                      </m:r>
                      <m:r>
                        <a:rPr lang="en-US" i="1" dirty="0" err="1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|</m:t>
                      </m:r>
                      <m:r>
                        <a:rPr lang="en-US" i="1" dirty="0" err="1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𝑓</m:t>
                      </m:r>
                      <m:r>
                        <a:rPr lang="en-US" i="1" dirty="0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rgbClr val="990099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3010" y="1947947"/>
                <a:ext cx="1082988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53" t="43383" r="32278" b="51642"/>
          <a:stretch/>
        </p:blipFill>
        <p:spPr>
          <a:xfrm>
            <a:off x="6392048" y="2876837"/>
            <a:ext cx="2374711" cy="34119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/>
          <p:cNvSpPr txBox="1"/>
          <p:nvPr/>
        </p:nvSpPr>
        <p:spPr>
          <a:xfrm>
            <a:off x="8671224" y="285238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990099"/>
                </a:solidFill>
              </a:rPr>
              <a:t>+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44690" y="4824784"/>
            <a:ext cx="5709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Why limit ourselves to </a:t>
            </a:r>
            <a:r>
              <a:rPr lang="en-US" sz="2400"/>
              <a:t>these three features?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2325C7-DADA-924F-8A3F-AF6F501BD586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A72DBE-4ABA-D741-B391-87DEE757614E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31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43702" y="1296538"/>
            <a:ext cx="1146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phrase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040B18-B7C9-A74B-84FA-C77F2DBBA41E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E401-EE90-3342-9538-2CF1AE71B97F}"/>
              </a:ext>
            </a:extLst>
          </p:cNvPr>
          <p:cNvSpPr/>
          <p:nvPr/>
        </p:nvSpPr>
        <p:spPr>
          <a:xfrm>
            <a:off x="1243533" y="5982511"/>
            <a:ext cx="9519405" cy="7480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2361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41E20DC-A709-6444-8E6C-BF7ACC712D74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F0098E-5CBB-8F49-896C-C9D57DFA7AAA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148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B277378-32F6-DD4A-8A64-DA07658E58F5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F06EBC0-203D-AE4B-9412-505734C4DC1B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2630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Generative to Discriminative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By saying "some models may be more important than others" we've taken a step from generative to discriminative models</a:t>
            </a:r>
          </a:p>
          <a:p>
            <a:r>
              <a:rPr lang="en-US" dirty="0"/>
              <a:t>Generative:</a:t>
            </a:r>
          </a:p>
          <a:p>
            <a:pPr lvl="1"/>
            <a:r>
              <a:rPr lang="en-US" dirty="0"/>
              <a:t>translation process broken down into steps</a:t>
            </a:r>
          </a:p>
          <a:p>
            <a:pPr lvl="1"/>
            <a:r>
              <a:rPr lang="en-US" dirty="0"/>
              <a:t>each step is modeled by a probability distribution</a:t>
            </a:r>
          </a:p>
          <a:p>
            <a:pPr lvl="1"/>
            <a:r>
              <a:rPr lang="en-US" dirty="0"/>
              <a:t>each distribution is estimated from data by maximum likelihood</a:t>
            </a:r>
          </a:p>
          <a:p>
            <a:pPr lvl="1"/>
            <a:r>
              <a:rPr lang="en-US" dirty="0"/>
              <a:t>overall question answered: "how did this data get here?"</a:t>
            </a:r>
          </a:p>
          <a:p>
            <a:r>
              <a:rPr lang="en-US" dirty="0"/>
              <a:t>Discriminative:</a:t>
            </a:r>
          </a:p>
          <a:p>
            <a:pPr lvl="1"/>
            <a:r>
              <a:rPr lang="en-US" dirty="0"/>
              <a:t>model has a number of features</a:t>
            </a:r>
          </a:p>
          <a:p>
            <a:pPr lvl="1"/>
            <a:r>
              <a:rPr lang="en-US" dirty="0"/>
              <a:t>each feature has some weight which measures its contribution to making a correct translation</a:t>
            </a:r>
          </a:p>
          <a:p>
            <a:pPr lvl="1"/>
            <a:r>
              <a:rPr lang="en-US" dirty="0"/>
              <a:t>features are optimized on some held-out development data so that system output matches correct translations as closely as possible</a:t>
            </a:r>
          </a:p>
        </p:txBody>
      </p:sp>
    </p:spTree>
    <p:extLst>
      <p:ext uri="{BB962C8B-B14F-4D97-AF65-F5344CB8AC3E}">
        <p14:creationId xmlns:p14="http://schemas.microsoft.com/office/powerpoint/2010/main" val="13102701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06" name="Table"/>
          <p:cNvGraphicFramePr/>
          <p:nvPr/>
        </p:nvGraphicFramePr>
        <p:xfrm>
          <a:off x="4038600" y="203993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507" name="Mary…"/>
          <p:cNvSpPr txBox="1"/>
          <p:nvPr/>
        </p:nvSpPr>
        <p:spPr>
          <a:xfrm>
            <a:off x="3349625" y="216128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witch</a:t>
            </a:r>
          </a:p>
        </p:txBody>
      </p:sp>
      <p:sp>
        <p:nvSpPr>
          <p:cNvPr id="1508" name="Maria    no     dió   una  bofetada  a     la    bruja   verde"/>
          <p:cNvSpPr txBox="1"/>
          <p:nvPr/>
        </p:nvSpPr>
        <p:spPr>
          <a:xfrm>
            <a:off x="3962401" y="1557337"/>
            <a:ext cx="5314914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 dirty="0"/>
              <a:t>Maria   no   dió   una  </a:t>
            </a:r>
            <a:r>
              <a:rPr sz="1400" dirty="0"/>
              <a:t>bofetada</a:t>
            </a:r>
            <a:r>
              <a:rPr dirty="0"/>
              <a:t>  a     la   bruja verde</a:t>
            </a:r>
          </a:p>
        </p:txBody>
      </p:sp>
      <p:sp>
        <p:nvSpPr>
          <p:cNvPr id="1509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510" name="Find contiguous blocks that respect alignment"/>
          <p:cNvSpPr txBox="1"/>
          <p:nvPr/>
        </p:nvSpPr>
        <p:spPr>
          <a:xfrm>
            <a:off x="3680353" y="927992"/>
            <a:ext cx="3048268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 lang="en-US" dirty="0"/>
              <a:t>Bad phrase (violation above)</a:t>
            </a:r>
            <a:endParaRPr dirty="0"/>
          </a:p>
        </p:txBody>
      </p:sp>
      <p:sp>
        <p:nvSpPr>
          <p:cNvPr id="1511" name="KK"/>
          <p:cNvSpPr txBox="1"/>
          <p:nvPr/>
        </p:nvSpPr>
        <p:spPr>
          <a:xfrm>
            <a:off x="10092283" y="30249"/>
            <a:ext cx="31258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KK</a:t>
            </a:r>
          </a:p>
        </p:txBody>
      </p:sp>
      <p:sp>
        <p:nvSpPr>
          <p:cNvPr id="8" name="Rectangle 7"/>
          <p:cNvSpPr/>
          <p:nvPr/>
        </p:nvSpPr>
        <p:spPr>
          <a:xfrm>
            <a:off x="4585648" y="3082806"/>
            <a:ext cx="2169993" cy="10388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447776" y="2161282"/>
            <a:ext cx="663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830323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06" name="Table"/>
          <p:cNvGraphicFramePr/>
          <p:nvPr/>
        </p:nvGraphicFramePr>
        <p:xfrm>
          <a:off x="4038600" y="203993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507" name="Mary…"/>
          <p:cNvSpPr txBox="1"/>
          <p:nvPr/>
        </p:nvSpPr>
        <p:spPr>
          <a:xfrm>
            <a:off x="3349625" y="216128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witch</a:t>
            </a:r>
          </a:p>
        </p:txBody>
      </p:sp>
      <p:sp>
        <p:nvSpPr>
          <p:cNvPr id="1508" name="Maria    no     dió   una  bofetada  a     la    bruja   verde"/>
          <p:cNvSpPr txBox="1"/>
          <p:nvPr/>
        </p:nvSpPr>
        <p:spPr>
          <a:xfrm>
            <a:off x="3962401" y="1557337"/>
            <a:ext cx="5314914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 dirty="0"/>
              <a:t>Maria   no   dió   una  </a:t>
            </a:r>
            <a:r>
              <a:rPr sz="1400" dirty="0"/>
              <a:t>bofetada</a:t>
            </a:r>
            <a:r>
              <a:rPr dirty="0"/>
              <a:t>  a     la   bruja verde</a:t>
            </a:r>
          </a:p>
        </p:txBody>
      </p:sp>
      <p:sp>
        <p:nvSpPr>
          <p:cNvPr id="1509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510" name="Find contiguous blocks that respect alignment"/>
          <p:cNvSpPr txBox="1"/>
          <p:nvPr/>
        </p:nvSpPr>
        <p:spPr>
          <a:xfrm>
            <a:off x="3680353" y="927992"/>
            <a:ext cx="2804612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rPr lang="en-US" dirty="0"/>
              <a:t>Bad phrase (violation left)</a:t>
            </a:r>
            <a:endParaRPr dirty="0"/>
          </a:p>
        </p:txBody>
      </p:sp>
      <p:sp>
        <p:nvSpPr>
          <p:cNvPr id="1511" name="KK"/>
          <p:cNvSpPr txBox="1"/>
          <p:nvPr/>
        </p:nvSpPr>
        <p:spPr>
          <a:xfrm>
            <a:off x="10092283" y="30249"/>
            <a:ext cx="31258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KK</a:t>
            </a:r>
          </a:p>
        </p:txBody>
      </p:sp>
      <p:sp>
        <p:nvSpPr>
          <p:cNvPr id="8" name="Rectangle 7"/>
          <p:cNvSpPr/>
          <p:nvPr/>
        </p:nvSpPr>
        <p:spPr>
          <a:xfrm>
            <a:off x="5663821" y="3082806"/>
            <a:ext cx="1091820" cy="10388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14875" y="2684502"/>
            <a:ext cx="663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078742" y="3229380"/>
            <a:ext cx="663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9194502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8681FDD-EAAB-5C42-A8F4-C7088B6CFE6A}"/>
              </a:ext>
            </a:extLst>
          </p:cNvPr>
          <p:cNvSpPr/>
          <p:nvPr/>
        </p:nvSpPr>
        <p:spPr>
          <a:xfrm>
            <a:off x="9338872" y="149902"/>
            <a:ext cx="1609595" cy="8520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7C3023-1F46-5F4F-8CB4-DDA6B65DAE62}"/>
              </a:ext>
            </a:extLst>
          </p:cNvPr>
          <p:cNvSpPr/>
          <p:nvPr/>
        </p:nvSpPr>
        <p:spPr>
          <a:xfrm>
            <a:off x="1243533" y="6264612"/>
            <a:ext cx="9519405" cy="4659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087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66493DA-BA71-9143-8266-1B89B2D36251}"/>
              </a:ext>
            </a:extLst>
          </p:cNvPr>
          <p:cNvSpPr/>
          <p:nvPr/>
        </p:nvSpPr>
        <p:spPr>
          <a:xfrm>
            <a:off x="9338872" y="149902"/>
            <a:ext cx="1609595" cy="11392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D79D84-5766-B145-867E-73EB594ADA75}"/>
              </a:ext>
            </a:extLst>
          </p:cNvPr>
          <p:cNvSpPr/>
          <p:nvPr/>
        </p:nvSpPr>
        <p:spPr>
          <a:xfrm>
            <a:off x="1243533" y="5756223"/>
            <a:ext cx="9519405" cy="974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09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Phrases and probabilities?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Get word alignments (see last lecture)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Extraction algorithm (see next slides)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Maximum likelihood estimate for p(</a:t>
            </a:r>
            <a:r>
              <a:rPr lang="en-US" dirty="0" err="1"/>
              <a:t>f</a:t>
            </a:r>
            <a:r>
              <a:rPr lang="en-US" baseline="-25000" dirty="0" err="1"/>
              <a:t>phrase</a:t>
            </a:r>
            <a:r>
              <a:rPr lang="en-US" dirty="0" err="1"/>
              <a:t>|e</a:t>
            </a:r>
            <a:r>
              <a:rPr lang="en-US" baseline="-25000" dirty="0" err="1"/>
              <a:t>phrase</a:t>
            </a:r>
            <a:r>
              <a:rPr lang="en-US" dirty="0"/>
              <a:t>) (see most of the previous lectures in this class)</a:t>
            </a:r>
          </a:p>
        </p:txBody>
      </p:sp>
    </p:spTree>
    <p:extLst>
      <p:ext uri="{BB962C8B-B14F-4D97-AF65-F5344CB8AC3E}">
        <p14:creationId xmlns:p14="http://schemas.microsoft.com/office/powerpoint/2010/main" val="143701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Extract phrase pairs from each sente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4703"/>
            </a:lvl1pPr>
          </a:lstStyle>
          <a:p>
            <a:r>
              <a:t>Extract phrase pairs from each sentence</a:t>
            </a:r>
          </a:p>
        </p:txBody>
      </p:sp>
      <p:sp>
        <p:nvSpPr>
          <p:cNvPr id="1465" name="Alternate…"/>
          <p:cNvSpPr txBox="1"/>
          <p:nvPr/>
        </p:nvSpPr>
        <p:spPr>
          <a:xfrm>
            <a:off x="1671290" y="2827639"/>
            <a:ext cx="1594025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Alternate</a:t>
            </a:r>
          </a:p>
          <a:p>
            <a:r>
              <a:t>Representations</a:t>
            </a:r>
          </a:p>
        </p:txBody>
      </p:sp>
      <p:sp>
        <p:nvSpPr>
          <p:cNvPr id="1466" name="Line"/>
          <p:cNvSpPr/>
          <p:nvPr/>
        </p:nvSpPr>
        <p:spPr>
          <a:xfrm flipV="1">
            <a:off x="2705939" y="1943457"/>
            <a:ext cx="803548" cy="803549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467" name="Line"/>
          <p:cNvSpPr/>
          <p:nvPr/>
        </p:nvSpPr>
        <p:spPr>
          <a:xfrm>
            <a:off x="2895599" y="3585204"/>
            <a:ext cx="812032" cy="601936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pic>
        <p:nvPicPr>
          <p:cNvPr id="14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07631" y="1483289"/>
            <a:ext cx="3843918" cy="849429"/>
          </a:xfrm>
          <a:prstGeom prst="rect">
            <a:avLst/>
          </a:prstGeom>
          <a:ln w="3175">
            <a:miter lim="400000"/>
          </a:ln>
        </p:spPr>
      </p:pic>
      <p:sp>
        <p:nvSpPr>
          <p:cNvPr id="1469" name="(Koehn et al. ’03)"/>
          <p:cNvSpPr txBox="1"/>
          <p:nvPr/>
        </p:nvSpPr>
        <p:spPr>
          <a:xfrm>
            <a:off x="9410981" y="6010536"/>
            <a:ext cx="1673021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(Koehn et al. </a:t>
            </a:r>
            <a:r>
              <a:rPr dirty="0"/>
              <a:t>’03)</a:t>
            </a:r>
          </a:p>
        </p:txBody>
      </p:sp>
      <p:graphicFrame>
        <p:nvGraphicFramePr>
          <p:cNvPr id="14" name="Table"/>
          <p:cNvGraphicFramePr/>
          <p:nvPr>
            <p:extLst>
              <p:ext uri="{D42A27DB-BD31-4B8C-83A1-F6EECF244321}">
                <p14:modId xmlns:p14="http://schemas.microsoft.com/office/powerpoint/2010/main" val="1715373699"/>
              </p:ext>
            </p:extLst>
          </p:nvPr>
        </p:nvGraphicFramePr>
        <p:xfrm>
          <a:off x="4396606" y="299736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97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429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5" name="Mary…"/>
          <p:cNvSpPr txBox="1"/>
          <p:nvPr/>
        </p:nvSpPr>
        <p:spPr>
          <a:xfrm>
            <a:off x="3707631" y="311871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witch</a:t>
            </a:r>
          </a:p>
        </p:txBody>
      </p:sp>
      <p:sp>
        <p:nvSpPr>
          <p:cNvPr id="16" name="Maria    no     dió   una  bofetada  a     la    bruja   verde"/>
          <p:cNvSpPr txBox="1"/>
          <p:nvPr/>
        </p:nvSpPr>
        <p:spPr>
          <a:xfrm>
            <a:off x="4320407" y="2514767"/>
            <a:ext cx="5314914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 dirty="0"/>
              <a:t>Maria   no   dió   una  </a:t>
            </a:r>
            <a:r>
              <a:rPr sz="1400" dirty="0"/>
              <a:t>bofetada</a:t>
            </a:r>
            <a:r>
              <a:rPr dirty="0"/>
              <a:t>  a     la   bruja verde</a:t>
            </a:r>
          </a:p>
        </p:txBody>
      </p:sp>
    </p:spTree>
    <p:extLst>
      <p:ext uri="{BB962C8B-B14F-4D97-AF65-F5344CB8AC3E}">
        <p14:creationId xmlns:p14="http://schemas.microsoft.com/office/powerpoint/2010/main" val="184532619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21673</TotalTime>
  <Words>1007</Words>
  <Application>Microsoft Macintosh PowerPoint</Application>
  <PresentationFormat>Widescreen</PresentationFormat>
  <Paragraphs>246</Paragraphs>
  <Slides>52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2" baseType="lpstr">
      <vt:lpstr>Yu Gothic</vt:lpstr>
      <vt:lpstr>Arial</vt:lpstr>
      <vt:lpstr>Calibri</vt:lpstr>
      <vt:lpstr>Calibri Light</vt:lpstr>
      <vt:lpstr>Cambria Math</vt:lpstr>
      <vt:lpstr>Helvetica</vt:lpstr>
      <vt:lpstr>Mangal</vt:lpstr>
      <vt:lpstr>Times New Roman</vt:lpstr>
      <vt:lpstr>Trebuchet MS</vt:lpstr>
      <vt:lpstr>Office Theme</vt:lpstr>
      <vt:lpstr>Machine Translation: Phrase-Based Translation and Decoding</vt:lpstr>
      <vt:lpstr>Where Are We So Far?</vt:lpstr>
      <vt:lpstr>Why Phrases?</vt:lpstr>
      <vt:lpstr>PowerPoint Presentation</vt:lpstr>
      <vt:lpstr>PowerPoint Presentation</vt:lpstr>
      <vt:lpstr>PowerPoint Presentation</vt:lpstr>
      <vt:lpstr>PowerPoint Presentation</vt:lpstr>
      <vt:lpstr>How To Get Phrases and probabilities?</vt:lpstr>
      <vt:lpstr>Extract phrase pairs from each sentence</vt:lpstr>
      <vt:lpstr>Rule Extraction: Phrase Pairs</vt:lpstr>
      <vt:lpstr>Rule Extraction: Phrase Pairs</vt:lpstr>
      <vt:lpstr>Rule Extraction: Phrase Pairs</vt:lpstr>
      <vt:lpstr>Extraction Algorithm</vt:lpstr>
      <vt:lpstr>Extraction Algorithm</vt:lpstr>
      <vt:lpstr>PowerPoint Presentation</vt:lpstr>
      <vt:lpstr>PowerPoint Presentation</vt:lpstr>
      <vt:lpstr>PowerPoint Presentation</vt:lpstr>
      <vt:lpstr>PowerPoint Presentation</vt:lpstr>
      <vt:lpstr>Quiz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Decoder State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Two Types of Error</vt:lpstr>
      <vt:lpstr>Demo</vt:lpstr>
      <vt:lpstr>PowerPoint Presentation</vt:lpstr>
      <vt:lpstr>Influence decoder behavior with more features (improve the model)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Generative to Discriminative</vt:lpstr>
      <vt:lpstr>Rule Extraction: Phrase Pairs</vt:lpstr>
      <vt:lpstr>Rule Extraction: Phrase Pairs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Jonathan May</cp:lastModifiedBy>
  <cp:revision>49</cp:revision>
  <dcterms:created xsi:type="dcterms:W3CDTF">2017-11-01T23:36:27Z</dcterms:created>
  <dcterms:modified xsi:type="dcterms:W3CDTF">2018-11-02T06:52:14Z</dcterms:modified>
</cp:coreProperties>
</file>

<file path=docProps/thumbnail.jpeg>
</file>